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385" r:id="rId2"/>
    <p:sldId id="386" r:id="rId3"/>
    <p:sldId id="267" r:id="rId4"/>
    <p:sldId id="377" r:id="rId5"/>
    <p:sldId id="378" r:id="rId6"/>
    <p:sldId id="379" r:id="rId7"/>
    <p:sldId id="380" r:id="rId8"/>
    <p:sldId id="381" r:id="rId9"/>
    <p:sldId id="382" r:id="rId10"/>
    <p:sldId id="383" r:id="rId11"/>
    <p:sldId id="387" r:id="rId12"/>
    <p:sldId id="388" r:id="rId1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919A1A-2072-1A77-D224-967DD38DEDEE}"/>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(52)</a:t>
            </a:r>
          </a:p>
        </p:txBody>
      </p:sp>
      <p:sp>
        <p:nvSpPr>
          <p:cNvPr id="3" name="Date Placeholder 2">
            <a:extLst>
              <a:ext uri="{FF2B5EF4-FFF2-40B4-BE49-F238E27FC236}">
                <a16:creationId xmlns:a16="http://schemas.microsoft.com/office/drawing/2014/main" id="{183A4AF7-621F-3D1E-E7B2-0A8BA9CDDB4B}"/>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12/11/2022 am class</a:t>
            </a:r>
          </a:p>
        </p:txBody>
      </p:sp>
      <p:sp>
        <p:nvSpPr>
          <p:cNvPr id="4" name="Footer Placeholder 3">
            <a:extLst>
              <a:ext uri="{FF2B5EF4-FFF2-40B4-BE49-F238E27FC236}">
                <a16:creationId xmlns:a16="http://schemas.microsoft.com/office/drawing/2014/main" id="{00176DC5-601F-A5F5-B19E-B75BEE2F281E}"/>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AAA54D03-AC1F-C9C3-769A-5BF664F16270}"/>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E3B8DB78-87EE-40DA-AE82-5D8E19E8F07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657673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(52)</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12/11/2022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E2EA730F-7091-499F-9668-EFD740B537FC}" type="slidenum">
              <a:rPr lang="en-US" smtClean="0"/>
              <a:t>‹#›</a:t>
            </a:fld>
            <a:endParaRPr lang="en-US"/>
          </a:p>
        </p:txBody>
      </p:sp>
    </p:spTree>
    <p:extLst>
      <p:ext uri="{BB962C8B-B14F-4D97-AF65-F5344CB8AC3E}">
        <p14:creationId xmlns:p14="http://schemas.microsoft.com/office/powerpoint/2010/main" val="298452001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96057"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96057" eaLnBrk="0" fontAlgn="base" hangingPunct="0">
                <a:spcBef>
                  <a:spcPct val="0"/>
                </a:spcBef>
                <a:spcAft>
                  <a:spcPct val="0"/>
                </a:spcAft>
                <a:defRPr/>
              </a:pPr>
              <a:t>2</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8B6B525E-30F1-70BE-B9FF-17CF7479B6E6}"/>
              </a:ext>
            </a:extLst>
          </p:cNvPr>
          <p:cNvSpPr>
            <a:spLocks noGrp="1"/>
          </p:cNvSpPr>
          <p:nvPr>
            <p:ph type="dt" idx="1"/>
          </p:nvPr>
        </p:nvSpPr>
        <p:spPr/>
        <p:txBody>
          <a:bodyPr/>
          <a:lstStyle/>
          <a:p>
            <a:r>
              <a:rPr lang="en-US"/>
              <a:t>12/11/2022 am class</a:t>
            </a:r>
          </a:p>
        </p:txBody>
      </p:sp>
      <p:sp>
        <p:nvSpPr>
          <p:cNvPr id="6" name="Footer Placeholder 5">
            <a:extLst>
              <a:ext uri="{FF2B5EF4-FFF2-40B4-BE49-F238E27FC236}">
                <a16:creationId xmlns:a16="http://schemas.microsoft.com/office/drawing/2014/main" id="{5D506894-249F-C0EF-9318-7FAAA2437658}"/>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FBB877CD-5B87-2A77-9658-ACE87B276D21}"/>
              </a:ext>
            </a:extLst>
          </p:cNvPr>
          <p:cNvSpPr>
            <a:spLocks noGrp="1"/>
          </p:cNvSpPr>
          <p:nvPr>
            <p:ph type="hdr" sz="quarter"/>
          </p:nvPr>
        </p:nvSpPr>
        <p:spPr/>
        <p:txBody>
          <a:bodyPr/>
          <a:lstStyle/>
          <a:p>
            <a:r>
              <a:rPr lang="en-US"/>
              <a:t>Class – A Study Of The Psalms (52)</a:t>
            </a:r>
          </a:p>
        </p:txBody>
      </p:sp>
    </p:spTree>
    <p:extLst>
      <p:ext uri="{BB962C8B-B14F-4D97-AF65-F5344CB8AC3E}">
        <p14:creationId xmlns:p14="http://schemas.microsoft.com/office/powerpoint/2010/main" val="42772142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96057"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96057" eaLnBrk="0" fontAlgn="base" hangingPunct="0">
                <a:spcBef>
                  <a:spcPct val="0"/>
                </a:spcBef>
                <a:spcAft>
                  <a:spcPct val="0"/>
                </a:spcAft>
                <a:defRPr/>
              </a:pPr>
              <a:t>3</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BA0B4B0E-5A32-B7F9-2B81-B83E560DCA7B}"/>
              </a:ext>
            </a:extLst>
          </p:cNvPr>
          <p:cNvSpPr>
            <a:spLocks noGrp="1"/>
          </p:cNvSpPr>
          <p:nvPr>
            <p:ph type="dt" idx="1"/>
          </p:nvPr>
        </p:nvSpPr>
        <p:spPr/>
        <p:txBody>
          <a:bodyPr/>
          <a:lstStyle/>
          <a:p>
            <a:r>
              <a:rPr lang="en-US"/>
              <a:t>12/11/2022 am class</a:t>
            </a:r>
          </a:p>
        </p:txBody>
      </p:sp>
      <p:sp>
        <p:nvSpPr>
          <p:cNvPr id="6" name="Footer Placeholder 5">
            <a:extLst>
              <a:ext uri="{FF2B5EF4-FFF2-40B4-BE49-F238E27FC236}">
                <a16:creationId xmlns:a16="http://schemas.microsoft.com/office/drawing/2014/main" id="{FCA9E072-6084-FBBA-1388-28747AC38467}"/>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B1BABD58-8F33-2084-B1E3-F37B28DC07A1}"/>
              </a:ext>
            </a:extLst>
          </p:cNvPr>
          <p:cNvSpPr>
            <a:spLocks noGrp="1"/>
          </p:cNvSpPr>
          <p:nvPr>
            <p:ph type="hdr" sz="quarter"/>
          </p:nvPr>
        </p:nvSpPr>
        <p:spPr/>
        <p:txBody>
          <a:bodyPr/>
          <a:lstStyle/>
          <a:p>
            <a:r>
              <a:rPr lang="en-US"/>
              <a:t>Class – A Study Of The Psalms (52)</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55330"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endParaRPr lang="en-US" sz="2400"/>
          </a:p>
        </p:txBody>
      </p:sp>
      <p:sp>
        <p:nvSpPr>
          <p:cNvPr id="355335" name="Rectangle 7"/>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355336" name="Rectangle 8"/>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355337" name="Rectangle 9"/>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355338" name="Rectangle 10"/>
          <p:cNvSpPr>
            <a:spLocks noGrp="1" noChangeArrowheads="1"/>
          </p:cNvSpPr>
          <p:nvPr>
            <p:ph type="ftr" sz="quarter" idx="3"/>
          </p:nvPr>
        </p:nvSpPr>
        <p:spPr/>
        <p:txBody>
          <a:bodyPr/>
          <a:lstStyle>
            <a:lvl1pPr>
              <a:defRPr/>
            </a:lvl1pPr>
          </a:lstStyle>
          <a:p>
            <a:endParaRPr lang="en-US"/>
          </a:p>
        </p:txBody>
      </p:sp>
      <p:sp>
        <p:nvSpPr>
          <p:cNvPr id="355339" name="Rectangle 11"/>
          <p:cNvSpPr>
            <a:spLocks noGrp="1" noChangeArrowheads="1"/>
          </p:cNvSpPr>
          <p:nvPr>
            <p:ph type="sldNum" sz="quarter" idx="4"/>
          </p:nvPr>
        </p:nvSpPr>
        <p:spPr>
          <a:xfrm>
            <a:off x="6553200" y="6248400"/>
            <a:ext cx="2133600" cy="457200"/>
          </a:xfrm>
        </p:spPr>
        <p:txBody>
          <a:bodyPr/>
          <a:lstStyle>
            <a:lvl1pPr>
              <a:defRPr b="1"/>
            </a:lvl1pPr>
          </a:lstStyle>
          <a:p>
            <a:fld id="{31AA3766-CA1C-44FE-85F6-500774F20A7E}" type="slidenum">
              <a:rPr lang="en-US"/>
              <a:pPr/>
              <a:t>‹#›</a:t>
            </a:fld>
            <a:endParaRPr lang="en-US"/>
          </a:p>
        </p:txBody>
      </p:sp>
      <p:grpSp>
        <p:nvGrpSpPr>
          <p:cNvPr id="355342" name="Group 14"/>
          <p:cNvGrpSpPr>
            <a:grpSpLocks/>
          </p:cNvGrpSpPr>
          <p:nvPr/>
        </p:nvGrpSpPr>
        <p:grpSpPr bwMode="auto">
          <a:xfrm>
            <a:off x="381000" y="304800"/>
            <a:ext cx="8391525" cy="5791200"/>
            <a:chOff x="240" y="192"/>
            <a:chExt cx="5286" cy="3648"/>
          </a:xfrm>
        </p:grpSpPr>
        <p:sp>
          <p:nvSpPr>
            <p:cNvPr id="355331" name="Rectangle 3"/>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2" name="Rectangle 4"/>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33" name="Rectangle 5"/>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4" name="Rectangle 6"/>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40" name="Line 12"/>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endParaRPr lang="en-US"/>
            </a:p>
          </p:txBody>
        </p:sp>
        <p:sp>
          <p:nvSpPr>
            <p:cNvPr id="355341" name="Rectangle 13"/>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387724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254CFBB-18A8-46E9-8151-30C560136508}" type="slidenum">
              <a:rPr lang="en-US"/>
              <a:pPr/>
              <a:t>‹#›</a:t>
            </a:fld>
            <a:endParaRPr lang="en-US"/>
          </a:p>
        </p:txBody>
      </p:sp>
    </p:spTree>
    <p:extLst>
      <p:ext uri="{BB962C8B-B14F-4D97-AF65-F5344CB8AC3E}">
        <p14:creationId xmlns:p14="http://schemas.microsoft.com/office/powerpoint/2010/main" val="247208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79C6EBD-4B9B-4A29-89A0-EA9E3E70AFC0}" type="slidenum">
              <a:rPr lang="en-US"/>
              <a:pPr/>
              <a:t>‹#›</a:t>
            </a:fld>
            <a:endParaRPr lang="en-US"/>
          </a:p>
        </p:txBody>
      </p:sp>
    </p:spTree>
    <p:extLst>
      <p:ext uri="{BB962C8B-B14F-4D97-AF65-F5344CB8AC3E}">
        <p14:creationId xmlns:p14="http://schemas.microsoft.com/office/powerpoint/2010/main" val="3201094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C56EAC-D8AB-4697-843D-4B97ABDAD91E}" type="slidenum">
              <a:rPr lang="en-US"/>
              <a:pPr/>
              <a:t>‹#›</a:t>
            </a:fld>
            <a:endParaRPr lang="en-US"/>
          </a:p>
        </p:txBody>
      </p:sp>
    </p:spTree>
    <p:extLst>
      <p:ext uri="{BB962C8B-B14F-4D97-AF65-F5344CB8AC3E}">
        <p14:creationId xmlns:p14="http://schemas.microsoft.com/office/powerpoint/2010/main" val="2664292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747122-0D00-434C-8980-1A807CDF0514}" type="slidenum">
              <a:rPr lang="en-US"/>
              <a:pPr/>
              <a:t>‹#›</a:t>
            </a:fld>
            <a:endParaRPr lang="en-US"/>
          </a:p>
        </p:txBody>
      </p:sp>
    </p:spTree>
    <p:extLst>
      <p:ext uri="{BB962C8B-B14F-4D97-AF65-F5344CB8AC3E}">
        <p14:creationId xmlns:p14="http://schemas.microsoft.com/office/powerpoint/2010/main" val="2824514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141B447-D81E-4DEE-910D-8B6C12078050}" type="slidenum">
              <a:rPr lang="en-US"/>
              <a:pPr/>
              <a:t>‹#›</a:t>
            </a:fld>
            <a:endParaRPr lang="en-US"/>
          </a:p>
        </p:txBody>
      </p:sp>
    </p:spTree>
    <p:extLst>
      <p:ext uri="{BB962C8B-B14F-4D97-AF65-F5344CB8AC3E}">
        <p14:creationId xmlns:p14="http://schemas.microsoft.com/office/powerpoint/2010/main" val="3370350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451FB7C-F784-47E8-8CAE-F32F185013A1}" type="slidenum">
              <a:rPr lang="en-US"/>
              <a:pPr/>
              <a:t>‹#›</a:t>
            </a:fld>
            <a:endParaRPr lang="en-US"/>
          </a:p>
        </p:txBody>
      </p:sp>
    </p:spTree>
    <p:extLst>
      <p:ext uri="{BB962C8B-B14F-4D97-AF65-F5344CB8AC3E}">
        <p14:creationId xmlns:p14="http://schemas.microsoft.com/office/powerpoint/2010/main" val="2229442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B8DB1DD-A924-4E34-927D-ACD561AE269D}" type="slidenum">
              <a:rPr lang="en-US"/>
              <a:pPr/>
              <a:t>‹#›</a:t>
            </a:fld>
            <a:endParaRPr lang="en-US"/>
          </a:p>
        </p:txBody>
      </p:sp>
    </p:spTree>
    <p:extLst>
      <p:ext uri="{BB962C8B-B14F-4D97-AF65-F5344CB8AC3E}">
        <p14:creationId xmlns:p14="http://schemas.microsoft.com/office/powerpoint/2010/main" val="1976997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26119E2-835B-46F6-A55C-0B6B72B880DE}" type="slidenum">
              <a:rPr lang="en-US"/>
              <a:pPr/>
              <a:t>‹#›</a:t>
            </a:fld>
            <a:endParaRPr lang="en-US"/>
          </a:p>
        </p:txBody>
      </p:sp>
    </p:spTree>
    <p:extLst>
      <p:ext uri="{BB962C8B-B14F-4D97-AF65-F5344CB8AC3E}">
        <p14:creationId xmlns:p14="http://schemas.microsoft.com/office/powerpoint/2010/main" val="3536197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D4D5B72-1952-48F5-8470-AB05FB94D489}" type="slidenum">
              <a:rPr lang="en-US"/>
              <a:pPr/>
              <a:t>‹#›</a:t>
            </a:fld>
            <a:endParaRPr lang="en-US"/>
          </a:p>
        </p:txBody>
      </p:sp>
    </p:spTree>
    <p:extLst>
      <p:ext uri="{BB962C8B-B14F-4D97-AF65-F5344CB8AC3E}">
        <p14:creationId xmlns:p14="http://schemas.microsoft.com/office/powerpoint/2010/main" val="1566877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112828-B590-4FE9-A659-F70E029BC338}" type="slidenum">
              <a:rPr lang="en-US"/>
              <a:pPr/>
              <a:t>‹#›</a:t>
            </a:fld>
            <a:endParaRPr lang="en-US"/>
          </a:p>
        </p:txBody>
      </p:sp>
    </p:spTree>
    <p:extLst>
      <p:ext uri="{BB962C8B-B14F-4D97-AF65-F5344CB8AC3E}">
        <p14:creationId xmlns:p14="http://schemas.microsoft.com/office/powerpoint/2010/main" val="2108352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alpha val="60000"/>
          </a:schemeClr>
        </a:solidFill>
        <a:effectLst/>
      </p:bgPr>
    </p:bg>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54307"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430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endParaRPr lang="en-US"/>
          </a:p>
        </p:txBody>
      </p:sp>
      <p:sp>
        <p:nvSpPr>
          <p:cNvPr id="35430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endParaRPr lang="en-US"/>
          </a:p>
        </p:txBody>
      </p:sp>
      <p:sp>
        <p:nvSpPr>
          <p:cNvPr id="35431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AE1E627A-7E0D-4E54-87F9-74DAB094553C}" type="slidenum">
              <a:rPr lang="en-US"/>
              <a:pPr/>
              <a:t>‹#›</a:t>
            </a:fld>
            <a:endParaRPr lang="en-US"/>
          </a:p>
        </p:txBody>
      </p:sp>
      <p:grpSp>
        <p:nvGrpSpPr>
          <p:cNvPr id="354329" name="Group 25"/>
          <p:cNvGrpSpPr>
            <a:grpSpLocks/>
          </p:cNvGrpSpPr>
          <p:nvPr/>
        </p:nvGrpSpPr>
        <p:grpSpPr bwMode="auto">
          <a:xfrm>
            <a:off x="279400" y="152400"/>
            <a:ext cx="8686800" cy="1600200"/>
            <a:chOff x="176" y="96"/>
            <a:chExt cx="5472" cy="1008"/>
          </a:xfrm>
        </p:grpSpPr>
        <p:sp>
          <p:nvSpPr>
            <p:cNvPr id="354311" name="Line 7"/>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endParaRPr lang="en-US"/>
            </a:p>
          </p:txBody>
        </p:sp>
        <p:sp>
          <p:nvSpPr>
            <p:cNvPr id="354312" name="Rectangle 8"/>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3" name="Rectangle 9"/>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4314" name="Rectangle 10"/>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5" name="Rectangle 11"/>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22908196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469900" indent="-469900" algn="l" rtl="0" eaLnBrk="1" fontAlgn="base" hangingPunct="1">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3719" y="1674674"/>
            <a:ext cx="7696200" cy="1754326"/>
          </a:xfrm>
        </p:spPr>
        <p:txBody>
          <a:bodyPr>
            <a:spAutoFit/>
          </a:bodyPr>
          <a:lstStyle/>
          <a:p>
            <a:pPr algn="ctr"/>
            <a:r>
              <a:rPr lang="en-US" dirty="0">
                <a:solidFill>
                  <a:schemeClr val="tx1"/>
                </a:solidFill>
                <a:effectLst>
                  <a:outerShdw blurRad="38100" dist="38100" dir="2700000" algn="tl">
                    <a:srgbClr val="000000">
                      <a:alpha val="43137"/>
                    </a:srgbClr>
                  </a:outerShdw>
                </a:effectLst>
                <a:latin typeface="Segoe UI Semibold" pitchFamily="34" charset="0"/>
                <a:cs typeface="Segoe UI Semibold" pitchFamily="34" charset="0"/>
              </a:rPr>
              <a:t>Security Of Those Who Trust In The Lord …</a:t>
            </a:r>
          </a:p>
        </p:txBody>
      </p:sp>
      <p:sp>
        <p:nvSpPr>
          <p:cNvPr id="3" name="Subtitle 2"/>
          <p:cNvSpPr>
            <a:spLocks noGrp="1"/>
          </p:cNvSpPr>
          <p:nvPr>
            <p:ph type="subTitle" idx="1"/>
          </p:nvPr>
        </p:nvSpPr>
        <p:spPr>
          <a:xfrm>
            <a:off x="743146" y="3765550"/>
            <a:ext cx="7696200" cy="646331"/>
          </a:xfrm>
        </p:spPr>
        <p:txBody>
          <a:bodyPr>
            <a:spAutoFit/>
          </a:bodyPr>
          <a:lstStyle/>
          <a:p>
            <a:pPr algn="ctr"/>
            <a:r>
              <a:rPr lang="en-US" sz="3600" b="1" dirty="0">
                <a:latin typeface="Segoe UI" pitchFamily="34" charset="0"/>
                <a:cs typeface="Segoe UI" pitchFamily="34" charset="0"/>
              </a:rPr>
              <a:t>Psalms 37:9ff</a:t>
            </a:r>
          </a:p>
        </p:txBody>
      </p:sp>
      <p:sp>
        <p:nvSpPr>
          <p:cNvPr id="4" name="TextBox 3">
            <a:extLst>
              <a:ext uri="{FF2B5EF4-FFF2-40B4-BE49-F238E27FC236}">
                <a16:creationId xmlns:a16="http://schemas.microsoft.com/office/drawing/2014/main" id="{0AF7D3F5-F19D-70A8-70F4-75FC8D709CD6}"/>
              </a:ext>
            </a:extLst>
          </p:cNvPr>
          <p:cNvSpPr txBox="1"/>
          <p:nvPr/>
        </p:nvSpPr>
        <p:spPr>
          <a:xfrm>
            <a:off x="1958143" y="1035050"/>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effectLst>
                  <a:outerShdw blurRad="38100" dist="38100" dir="2700000" algn="tl">
                    <a:srgbClr val="000000"/>
                  </a:outerShdw>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effectLst/>
              <a:uLnTx/>
              <a:uFillTx/>
              <a:latin typeface="Times New Roman"/>
              <a:ea typeface="+mn-ea"/>
              <a:cs typeface="+mn-cs"/>
            </a:endParaRPr>
          </a:p>
        </p:txBody>
      </p:sp>
      <p:sp>
        <p:nvSpPr>
          <p:cNvPr id="5" name="TextBox 4">
            <a:extLst>
              <a:ext uri="{FF2B5EF4-FFF2-40B4-BE49-F238E27FC236}">
                <a16:creationId xmlns:a16="http://schemas.microsoft.com/office/drawing/2014/main" id="{BCF9C57B-7E8A-6CD0-95B6-D94FBE28B2EB}"/>
              </a:ext>
            </a:extLst>
          </p:cNvPr>
          <p:cNvSpPr txBox="1"/>
          <p:nvPr/>
        </p:nvSpPr>
        <p:spPr>
          <a:xfrm>
            <a:off x="3115894" y="5162556"/>
            <a:ext cx="294247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December 11, 2022</a:t>
            </a:r>
          </a:p>
        </p:txBody>
      </p:sp>
    </p:spTree>
    <p:extLst>
      <p:ext uri="{BB962C8B-B14F-4D97-AF65-F5344CB8AC3E}">
        <p14:creationId xmlns:p14="http://schemas.microsoft.com/office/powerpoint/2010/main" val="3962206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solidFill>
                  <a:schemeClr val="tx1"/>
                </a:solidFill>
              </a:rPr>
              <a:t>However, the evildoer is punished.</a:t>
            </a:r>
          </a:p>
        </p:txBody>
      </p:sp>
      <p:sp>
        <p:nvSpPr>
          <p:cNvPr id="3" name="Content Placeholder 2"/>
          <p:cNvSpPr>
            <a:spLocks noGrp="1"/>
          </p:cNvSpPr>
          <p:nvPr>
            <p:ph idx="1"/>
          </p:nvPr>
        </p:nvSpPr>
        <p:spPr>
          <a:xfrm>
            <a:off x="84841" y="1866506"/>
            <a:ext cx="8963909" cy="4893647"/>
          </a:xfrm>
        </p:spPr>
        <p:txBody>
          <a:bodyPr wrap="square">
            <a:spAutoFit/>
          </a:bodyPr>
          <a:lstStyle/>
          <a:p>
            <a:pPr>
              <a:spcBef>
                <a:spcPts val="0"/>
              </a:spcBef>
            </a:pPr>
            <a:r>
              <a:rPr lang="en-US" sz="2400" i="1" dirty="0">
                <a:cs typeface="Arial" panose="020B0604020202020204" pitchFamily="34" charset="0"/>
              </a:rPr>
              <a:t>“Cain said unto Jehovah, My punishment is greater than I can bear.”</a:t>
            </a:r>
            <a:r>
              <a:rPr lang="en-US" sz="2400" dirty="0">
                <a:cs typeface="Arial" panose="020B0604020202020204" pitchFamily="34" charset="0"/>
              </a:rPr>
              <a:t> (Genesis 4:13)</a:t>
            </a:r>
          </a:p>
          <a:p>
            <a:pPr>
              <a:spcBef>
                <a:spcPts val="0"/>
              </a:spcBef>
            </a:pPr>
            <a:r>
              <a:rPr lang="en-US" sz="2400" dirty="0">
                <a:cs typeface="Arial" panose="020B0604020202020204" pitchFamily="34" charset="0"/>
              </a:rPr>
              <a:t>Saul suffered death in battle against the Philistines</a:t>
            </a:r>
            <a:br>
              <a:rPr lang="en-US" sz="2400" dirty="0">
                <a:cs typeface="Arial" panose="020B0604020202020204" pitchFamily="34" charset="0"/>
              </a:rPr>
            </a:br>
            <a:r>
              <a:rPr lang="en-US" sz="2400" dirty="0">
                <a:cs typeface="Arial" panose="020B0604020202020204" pitchFamily="34" charset="0"/>
              </a:rPr>
              <a:t>(1 Samuel 18:25; 31:1-4).</a:t>
            </a:r>
          </a:p>
          <a:p>
            <a:pPr>
              <a:spcBef>
                <a:spcPts val="0"/>
              </a:spcBef>
            </a:pPr>
            <a:r>
              <a:rPr lang="en-US" sz="2400" dirty="0">
                <a:cs typeface="Arial" panose="020B0604020202020204" pitchFamily="34" charset="0"/>
              </a:rPr>
              <a:t>Haman hanged on his own gallows. (Esther 7:10; 8:7)</a:t>
            </a:r>
          </a:p>
          <a:p>
            <a:pPr lvl="1">
              <a:spcBef>
                <a:spcPts val="0"/>
              </a:spcBef>
            </a:pPr>
            <a:r>
              <a:rPr lang="en-US" sz="2400" dirty="0">
                <a:cs typeface="Arial" panose="020B0604020202020204" pitchFamily="34" charset="0"/>
              </a:rPr>
              <a:t>His sons also. (Esther 9:13, 25)</a:t>
            </a:r>
          </a:p>
          <a:p>
            <a:pPr>
              <a:spcBef>
                <a:spcPts val="0"/>
              </a:spcBef>
            </a:pPr>
            <a:r>
              <a:rPr lang="en-US" sz="2400" dirty="0">
                <a:cs typeface="Arial" panose="020B0604020202020204" pitchFamily="34" charset="0"/>
              </a:rPr>
              <a:t>Those who crucified the Righteous One incurred a greater punishment themselves than they could possibly inflict on Him – the punishment of unquenchable fire (Matthew 3:12; Luke 19:27).</a:t>
            </a:r>
          </a:p>
          <a:p>
            <a:pPr marL="0" indent="0">
              <a:spcBef>
                <a:spcPts val="0"/>
              </a:spcBef>
              <a:buNone/>
            </a:pPr>
            <a:endParaRPr lang="en-US" sz="2400" dirty="0">
              <a:cs typeface="Arial" panose="020B0604020202020204" pitchFamily="34" charset="0"/>
            </a:endParaRPr>
          </a:p>
          <a:p>
            <a:pPr marL="0" indent="0">
              <a:spcBef>
                <a:spcPts val="0"/>
              </a:spcBef>
              <a:buNone/>
            </a:pPr>
            <a:r>
              <a:rPr lang="en-US" sz="2400" dirty="0">
                <a:cs typeface="Arial" panose="020B0604020202020204" pitchFamily="34" charset="0"/>
              </a:rPr>
              <a:t>cf. Hosea 8:7, </a:t>
            </a:r>
            <a:r>
              <a:rPr lang="en-US" sz="2400" i="1" dirty="0">
                <a:cs typeface="Arial" panose="020B0604020202020204" pitchFamily="34" charset="0"/>
              </a:rPr>
              <a:t>“For they sow the wind, and they shall reap the whirlwind: he hath no standing grain; the blade shall yield no meal; if so be it yield, strangers shall swallow it up.”</a:t>
            </a:r>
          </a:p>
        </p:txBody>
      </p:sp>
    </p:spTree>
    <p:extLst>
      <p:ext uri="{BB962C8B-B14F-4D97-AF65-F5344CB8AC3E}">
        <p14:creationId xmlns:p14="http://schemas.microsoft.com/office/powerpoint/2010/main" val="3283536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116E5-E042-6A7C-E356-8E568222242C}"/>
              </a:ext>
            </a:extLst>
          </p:cNvPr>
          <p:cNvSpPr>
            <a:spLocks noGrp="1"/>
          </p:cNvSpPr>
          <p:nvPr>
            <p:ph idx="1"/>
          </p:nvPr>
        </p:nvSpPr>
        <p:spPr>
          <a:xfrm>
            <a:off x="305602" y="1811337"/>
            <a:ext cx="8532796" cy="4832092"/>
          </a:xfrm>
        </p:spPr>
        <p:txBody>
          <a:bodyPr>
            <a:spAutoFit/>
          </a:bodyPr>
          <a:lstStyle/>
          <a:p>
            <a:pPr marL="0" indent="0">
              <a:spcBef>
                <a:spcPts val="0"/>
              </a:spcBef>
              <a:buNone/>
            </a:pPr>
            <a:r>
              <a:rPr lang="en-US" sz="2800" dirty="0"/>
              <a:t>Psalms 37:16-17, </a:t>
            </a:r>
            <a:r>
              <a:rPr lang="en-US" sz="2800" i="1" dirty="0"/>
              <a:t>“Better is a little that the righteous hath than the abundance of many wicked. For the arms of the wicked shall be broken; but Jehovah </a:t>
            </a:r>
            <a:r>
              <a:rPr lang="en-US" sz="2800" i="1" dirty="0" err="1"/>
              <a:t>upholdeth</a:t>
            </a:r>
            <a:r>
              <a:rPr lang="en-US" sz="2800" i="1" dirty="0"/>
              <a:t> the righteous.”</a:t>
            </a:r>
          </a:p>
          <a:p>
            <a:pPr>
              <a:spcBef>
                <a:spcPts val="0"/>
              </a:spcBef>
            </a:pPr>
            <a:r>
              <a:rPr lang="nb-NO" sz="2800" dirty="0"/>
              <a:t>The only treasure that can be carried with us is spiritual treasure! (Luke 12:20-21; 1 Timothy 6:5-10)</a:t>
            </a:r>
          </a:p>
          <a:p>
            <a:pPr>
              <a:spcBef>
                <a:spcPts val="0"/>
              </a:spcBef>
            </a:pPr>
            <a:r>
              <a:rPr lang="en-US" sz="2800" dirty="0"/>
              <a:t>Note: Proverbs 28:6; 16:8; 15:16-17</a:t>
            </a:r>
          </a:p>
          <a:p>
            <a:pPr>
              <a:spcBef>
                <a:spcPts val="0"/>
              </a:spcBef>
            </a:pPr>
            <a:r>
              <a:rPr lang="en-US" sz="2800" dirty="0"/>
              <a:t>Psalms 84:10, </a:t>
            </a:r>
            <a:r>
              <a:rPr lang="en-US" sz="2800" i="1" dirty="0"/>
              <a:t>“For a day in thy courts is better than a thousand. I had rather be a doorkeeper in the house of my God, than to dwell in the tents of wickedness.”</a:t>
            </a:r>
          </a:p>
          <a:p>
            <a:pPr lvl="1">
              <a:spcBef>
                <a:spcPts val="0"/>
              </a:spcBef>
            </a:pPr>
            <a:r>
              <a:rPr lang="en-US" dirty="0"/>
              <a:t>cf. Hebrews 11:24-26</a:t>
            </a:r>
          </a:p>
        </p:txBody>
      </p:sp>
      <p:sp>
        <p:nvSpPr>
          <p:cNvPr id="4" name="Slide Number Placeholder 3">
            <a:extLst>
              <a:ext uri="{FF2B5EF4-FFF2-40B4-BE49-F238E27FC236}">
                <a16:creationId xmlns:a16="http://schemas.microsoft.com/office/drawing/2014/main" id="{7D2CD0C9-60D3-3ADB-CCCD-41193172280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0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7" name="Title 1">
            <a:extLst>
              <a:ext uri="{FF2B5EF4-FFF2-40B4-BE49-F238E27FC236}">
                <a16:creationId xmlns:a16="http://schemas.microsoft.com/office/drawing/2014/main" id="{34E856E5-68D1-8C43-0559-63158CDF3F63}"/>
              </a:ext>
            </a:extLst>
          </p:cNvPr>
          <p:cNvSpPr>
            <a:spLocks noGrp="1"/>
          </p:cNvSpPr>
          <p:nvPr>
            <p:ph type="title"/>
          </p:nvPr>
        </p:nvSpPr>
        <p:spPr>
          <a:xfrm>
            <a:off x="84841" y="802113"/>
            <a:ext cx="8983745" cy="677108"/>
          </a:xfrm>
        </p:spPr>
        <p:txBody>
          <a:bodyPr wrap="square">
            <a:spAutoFit/>
          </a:bodyPr>
          <a:lstStyle/>
          <a:p>
            <a:r>
              <a:rPr lang="en-US" sz="3800" dirty="0">
                <a:solidFill>
                  <a:schemeClr val="tx1"/>
                </a:solidFill>
              </a:rPr>
              <a:t>Security Of Those Who Trust In The Lord …</a:t>
            </a:r>
          </a:p>
        </p:txBody>
      </p:sp>
    </p:spTree>
    <p:extLst>
      <p:ext uri="{BB962C8B-B14F-4D97-AF65-F5344CB8AC3E}">
        <p14:creationId xmlns:p14="http://schemas.microsoft.com/office/powerpoint/2010/main" val="2722372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116E5-E042-6A7C-E356-8E568222242C}"/>
              </a:ext>
            </a:extLst>
          </p:cNvPr>
          <p:cNvSpPr>
            <a:spLocks noGrp="1"/>
          </p:cNvSpPr>
          <p:nvPr>
            <p:ph idx="1"/>
          </p:nvPr>
        </p:nvSpPr>
        <p:spPr>
          <a:xfrm>
            <a:off x="201905" y="1811337"/>
            <a:ext cx="8762984" cy="4327338"/>
          </a:xfrm>
        </p:spPr>
        <p:txBody>
          <a:bodyPr wrap="square">
            <a:spAutoFit/>
          </a:bodyPr>
          <a:lstStyle/>
          <a:p>
            <a:pPr marL="0" indent="0">
              <a:buNone/>
            </a:pPr>
            <a:r>
              <a:rPr lang="en-US" dirty="0"/>
              <a:t>Psalms 37:18-19, </a:t>
            </a:r>
            <a:r>
              <a:rPr lang="en-US" i="1" dirty="0"/>
              <a:t>“Jehovah knoweth the days of the perfect; and </a:t>
            </a:r>
            <a:r>
              <a:rPr lang="en-US" i="1" u="sng" dirty="0"/>
              <a:t>their inheritance shall be for ever</a:t>
            </a:r>
            <a:r>
              <a:rPr lang="en-US" i="1" dirty="0"/>
              <a:t>. They shall not be put to shame in the </a:t>
            </a:r>
            <a:r>
              <a:rPr lang="en-US" i="1" u="sng" dirty="0"/>
              <a:t>time of evil</a:t>
            </a:r>
            <a:r>
              <a:rPr lang="en-US" i="1" dirty="0"/>
              <a:t>; and in the </a:t>
            </a:r>
            <a:r>
              <a:rPr lang="en-US" i="1" u="sng" dirty="0"/>
              <a:t>days of famine they shall be satisfied</a:t>
            </a:r>
            <a:r>
              <a:rPr lang="en-US" i="1" dirty="0"/>
              <a:t>.”</a:t>
            </a:r>
          </a:p>
          <a:p>
            <a:r>
              <a:rPr lang="en-US" dirty="0"/>
              <a:t>Their inheritance is forever. (1 Peter 1:3-5)</a:t>
            </a:r>
          </a:p>
          <a:p>
            <a:r>
              <a:rPr lang="en-US" dirty="0"/>
              <a:t>Evil/famine, cannot rob them of their inheritance.</a:t>
            </a:r>
          </a:p>
          <a:p>
            <a:r>
              <a:rPr lang="en-US" dirty="0"/>
              <a:t>They shall be satisfied (verse 3; Psalms 63:1-5; 65:1-4).</a:t>
            </a:r>
          </a:p>
        </p:txBody>
      </p:sp>
      <p:sp>
        <p:nvSpPr>
          <p:cNvPr id="4" name="Slide Number Placeholder 3">
            <a:extLst>
              <a:ext uri="{FF2B5EF4-FFF2-40B4-BE49-F238E27FC236}">
                <a16:creationId xmlns:a16="http://schemas.microsoft.com/office/drawing/2014/main" id="{7D2CD0C9-60D3-3ADB-CCCD-41193172280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0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7" name="Title 1">
            <a:extLst>
              <a:ext uri="{FF2B5EF4-FFF2-40B4-BE49-F238E27FC236}">
                <a16:creationId xmlns:a16="http://schemas.microsoft.com/office/drawing/2014/main" id="{5EB74570-2CB0-A1D5-2891-854197E384E3}"/>
              </a:ext>
            </a:extLst>
          </p:cNvPr>
          <p:cNvSpPr>
            <a:spLocks noGrp="1"/>
          </p:cNvSpPr>
          <p:nvPr>
            <p:ph type="title"/>
          </p:nvPr>
        </p:nvSpPr>
        <p:spPr>
          <a:xfrm>
            <a:off x="84841" y="802113"/>
            <a:ext cx="8983745" cy="677108"/>
          </a:xfrm>
        </p:spPr>
        <p:txBody>
          <a:bodyPr wrap="square">
            <a:spAutoFit/>
          </a:bodyPr>
          <a:lstStyle/>
          <a:p>
            <a:r>
              <a:rPr lang="en-US" sz="3800" dirty="0">
                <a:solidFill>
                  <a:schemeClr val="tx1"/>
                </a:solidFill>
              </a:rPr>
              <a:t>Security Of Those Who Trust In The Lord …</a:t>
            </a:r>
          </a:p>
        </p:txBody>
      </p:sp>
    </p:spTree>
    <p:extLst>
      <p:ext uri="{BB962C8B-B14F-4D97-AF65-F5344CB8AC3E}">
        <p14:creationId xmlns:p14="http://schemas.microsoft.com/office/powerpoint/2010/main" val="4111234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
        <p:nvSpPr>
          <p:cNvPr id="7" name="Content Placeholder 6">
            <a:extLst>
              <a:ext uri="{FF2B5EF4-FFF2-40B4-BE49-F238E27FC236}">
                <a16:creationId xmlns:a16="http://schemas.microsoft.com/office/drawing/2014/main" id="{E1A57134-D904-0625-2B9F-BC82166AFC53}"/>
              </a:ext>
            </a:extLst>
          </p:cNvPr>
          <p:cNvSpPr>
            <a:spLocks noGrp="1"/>
          </p:cNvSpPr>
          <p:nvPr>
            <p:ph idx="1"/>
          </p:nvPr>
        </p:nvSpPr>
        <p:spPr>
          <a:xfrm>
            <a:off x="304799" y="1905000"/>
            <a:ext cx="8594103" cy="3481851"/>
          </a:xfrm>
        </p:spPr>
        <p:txBody>
          <a:bodyPr wrap="square">
            <a:spAutoFit/>
          </a:bodyPr>
          <a:lstStyle/>
          <a:p>
            <a:pPr>
              <a:lnSpc>
                <a:spcPct val="107000"/>
              </a:lnSpc>
              <a:spcBef>
                <a:spcPts val="0"/>
              </a:spcBef>
              <a:spcAft>
                <a:spcPts val="0"/>
              </a:spcAft>
            </a:pPr>
            <a:r>
              <a:rPr lang="en-US" sz="3600" dirty="0">
                <a:cs typeface="Arial" panose="020B0604020202020204" pitchFamily="34" charset="0"/>
              </a:rPr>
              <a:t>Psalms 37:8, </a:t>
            </a:r>
            <a:r>
              <a:rPr lang="en-US" sz="3600" i="1" dirty="0">
                <a:cs typeface="Arial" panose="020B0604020202020204" pitchFamily="34" charset="0"/>
              </a:rPr>
              <a:t>“</a:t>
            </a:r>
            <a:r>
              <a:rPr lang="en-US" sz="3600" i="1" u="sng" dirty="0">
                <a:cs typeface="Arial" panose="020B0604020202020204" pitchFamily="34" charset="0"/>
              </a:rPr>
              <a:t>Cease from anger</a:t>
            </a:r>
            <a:r>
              <a:rPr lang="en-US" sz="3600" i="1" dirty="0">
                <a:cs typeface="Arial" panose="020B0604020202020204" pitchFamily="34" charset="0"/>
              </a:rPr>
              <a:t>, and </a:t>
            </a:r>
            <a:r>
              <a:rPr lang="en-US" sz="3600" i="1" u="sng" dirty="0">
                <a:cs typeface="Arial" panose="020B0604020202020204" pitchFamily="34" charset="0"/>
              </a:rPr>
              <a:t>forsake wrath</a:t>
            </a:r>
            <a:r>
              <a:rPr lang="en-US" sz="3600" i="1" dirty="0">
                <a:cs typeface="Arial" panose="020B0604020202020204" pitchFamily="34" charset="0"/>
              </a:rPr>
              <a:t>: </a:t>
            </a:r>
            <a:r>
              <a:rPr lang="en-US" sz="3600" i="1" u="sng" dirty="0">
                <a:cs typeface="Arial" panose="020B0604020202020204" pitchFamily="34" charset="0"/>
              </a:rPr>
              <a:t>Fret not thyself</a:t>
            </a:r>
            <a:r>
              <a:rPr lang="en-US" sz="3600" i="1" dirty="0">
                <a:cs typeface="Arial" panose="020B0604020202020204" pitchFamily="34" charset="0"/>
              </a:rPr>
              <a:t>, (it tendeth) only to evil-doing.”</a:t>
            </a:r>
            <a:r>
              <a:rPr lang="en-US" sz="3600" dirty="0">
                <a:cs typeface="Arial" panose="020B0604020202020204" pitchFamily="34" charset="0"/>
              </a:rPr>
              <a:t> (cf. James 1:20; 3:16)</a:t>
            </a:r>
            <a:endParaRPr lang="en-US" sz="4400" dirty="0">
              <a:cs typeface="Arial" panose="020B0604020202020204" pitchFamily="34" charset="0"/>
            </a:endParaRPr>
          </a:p>
          <a:p>
            <a:pPr>
              <a:lnSpc>
                <a:spcPct val="107000"/>
              </a:lnSpc>
              <a:spcBef>
                <a:spcPts val="0"/>
              </a:spcBef>
              <a:spcAft>
                <a:spcPts val="0"/>
              </a:spcAft>
            </a:pPr>
            <a:r>
              <a:rPr lang="en-US" sz="3600" dirty="0"/>
              <a:t>Fret: “Burn … with vexation” (</a:t>
            </a:r>
            <a:r>
              <a:rPr lang="en-US" sz="3600" dirty="0" err="1"/>
              <a:t>Rotherham</a:t>
            </a:r>
            <a:r>
              <a:rPr lang="en-US" sz="3600" dirty="0"/>
              <a:t>)</a:t>
            </a:r>
          </a:p>
          <a:p>
            <a:pPr>
              <a:lnSpc>
                <a:spcPct val="107000"/>
              </a:lnSpc>
              <a:spcBef>
                <a:spcPts val="0"/>
              </a:spcBef>
              <a:spcAft>
                <a:spcPts val="0"/>
              </a:spcAft>
            </a:pPr>
            <a:r>
              <a:rPr lang="en-US" dirty="0"/>
              <a:t>Proverbs 29:11, </a:t>
            </a:r>
            <a:r>
              <a:rPr lang="en-US" i="1" dirty="0"/>
              <a:t>“A fool uttereth all his anger; But a wise man keepeth it back and stilleth it.”</a:t>
            </a:r>
          </a:p>
        </p:txBody>
      </p:sp>
      <p:sp>
        <p:nvSpPr>
          <p:cNvPr id="6" name="Title 1">
            <a:extLst>
              <a:ext uri="{FF2B5EF4-FFF2-40B4-BE49-F238E27FC236}">
                <a16:creationId xmlns:a16="http://schemas.microsoft.com/office/drawing/2014/main" id="{37F5905C-C760-8D84-FC17-191C66C3DA25}"/>
              </a:ext>
            </a:extLst>
          </p:cNvPr>
          <p:cNvSpPr>
            <a:spLocks noGrp="1"/>
          </p:cNvSpPr>
          <p:nvPr>
            <p:ph type="title"/>
          </p:nvPr>
        </p:nvSpPr>
        <p:spPr>
          <a:xfrm>
            <a:off x="76200" y="665647"/>
            <a:ext cx="8991600" cy="754053"/>
          </a:xfrm>
        </p:spPr>
        <p:txBody>
          <a:bodyPr>
            <a:spAutoFit/>
          </a:bodyPr>
          <a:lstStyle/>
          <a:p>
            <a:r>
              <a:rPr lang="en-US" sz="4300" dirty="0">
                <a:solidFill>
                  <a:schemeClr val="tx1"/>
                </a:solidFill>
                <a:effectLst>
                  <a:outerShdw blurRad="38100" dist="38100" dir="2700000" algn="tl">
                    <a:srgbClr val="000000">
                      <a:alpha val="43137"/>
                    </a:srgbClr>
                  </a:outerShdw>
                </a:effectLst>
                <a:latin typeface="Segoe UI Semibold" panose="020B0702040204020203" pitchFamily="34" charset="0"/>
                <a:cs typeface="Segoe UI Semibold" pitchFamily="34" charset="0"/>
              </a:rPr>
              <a:t>Summary … </a:t>
            </a:r>
            <a:r>
              <a:rPr lang="en-US" sz="4300" u="sng" dirty="0">
                <a:solidFill>
                  <a:schemeClr val="tx1"/>
                </a:solidFill>
                <a:latin typeface="Segoe UI Semibold" panose="020B0702040204020203" pitchFamily="34" charset="0"/>
                <a:ea typeface="Times New Roman" panose="02020603050405020304" pitchFamily="18" charset="0"/>
                <a:cs typeface="Segoe UI Semibold" panose="020B0702040204020203" pitchFamily="34" charset="0"/>
              </a:rPr>
              <a:t>Let God take care of it</a:t>
            </a:r>
            <a:r>
              <a:rPr lang="en-US" sz="4300" dirty="0">
                <a:solidFill>
                  <a:schemeClr val="tx1"/>
                </a:solidFill>
                <a:latin typeface="Segoe UI Semibold" panose="020B0702040204020203" pitchFamily="34" charset="0"/>
                <a:ea typeface="Times New Roman" panose="02020603050405020304" pitchFamily="18" charset="0"/>
                <a:cs typeface="Segoe UI Semibold" panose="020B0702040204020203" pitchFamily="34" charset="0"/>
              </a:rPr>
              <a:t>. </a:t>
            </a:r>
            <a:endParaRPr lang="en-US" sz="4300" dirty="0">
              <a:solidFill>
                <a:schemeClr val="tx1"/>
              </a:solidFill>
              <a:effectLst>
                <a:outerShdw blurRad="38100" dist="38100" dir="2700000" algn="tl">
                  <a:srgbClr val="000000">
                    <a:alpha val="43137"/>
                  </a:srgbClr>
                </a:outerShdw>
              </a:effectLst>
              <a:latin typeface="Segoe UI Semibold" panose="020B0702040204020203" pitchFamily="34" charset="0"/>
              <a:cs typeface="Segoe UI Semibold" pitchFamily="34" charset="0"/>
            </a:endParaRPr>
          </a:p>
        </p:txBody>
      </p:sp>
    </p:spTree>
    <p:extLst>
      <p:ext uri="{BB962C8B-B14F-4D97-AF65-F5344CB8AC3E}">
        <p14:creationId xmlns:p14="http://schemas.microsoft.com/office/powerpoint/2010/main" val="2349229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06959"/>
            <a:ext cx="8839200" cy="769441"/>
          </a:xfrm>
        </p:spPr>
        <p:txBody>
          <a:bodyPr>
            <a:spAutoFit/>
          </a:bodyPr>
          <a:lstStyle/>
          <a:p>
            <a:r>
              <a:rPr lang="en-US" dirty="0">
                <a:solidFill>
                  <a:schemeClr val="tx1"/>
                </a:solidFill>
                <a:latin typeface="Arial" panose="020B0604020202020204" pitchFamily="34" charset="0"/>
                <a:cs typeface="Arial" panose="020B0604020202020204" pitchFamily="34" charset="0"/>
              </a:rPr>
              <a:t>God: A Very Present Help </a:t>
            </a:r>
            <a:r>
              <a:rPr lang="en-US" sz="3200" dirty="0">
                <a:solidFill>
                  <a:schemeClr val="tx1"/>
                </a:solidFill>
                <a:latin typeface="Arial" panose="020B0604020202020204" pitchFamily="34" charset="0"/>
                <a:cs typeface="Arial" panose="020B0604020202020204" pitchFamily="34" charset="0"/>
              </a:rPr>
              <a:t>Psalms 46</a:t>
            </a:r>
          </a:p>
        </p:txBody>
      </p:sp>
      <p:sp>
        <p:nvSpPr>
          <p:cNvPr id="3" name="Content Placeholder 2"/>
          <p:cNvSpPr>
            <a:spLocks noGrp="1"/>
          </p:cNvSpPr>
          <p:nvPr>
            <p:ph idx="1"/>
          </p:nvPr>
        </p:nvSpPr>
        <p:spPr>
          <a:xfrm>
            <a:off x="170470" y="1981200"/>
            <a:ext cx="8839200" cy="3834896"/>
          </a:xfrm>
        </p:spPr>
        <p:txBody>
          <a:bodyPr wrap="square">
            <a:spAutoFit/>
          </a:bodyPr>
          <a:lstStyle/>
          <a:p>
            <a:pPr hangingPunct="0"/>
            <a:r>
              <a:rPr lang="en-US" dirty="0">
                <a:cs typeface="Arial" panose="020B0604020202020204" pitchFamily="34" charset="0"/>
              </a:rPr>
              <a:t>Anger will not help us at times of turmoil and uncertainty.</a:t>
            </a:r>
          </a:p>
          <a:p>
            <a:pPr hangingPunct="0"/>
            <a:r>
              <a:rPr lang="en-US" dirty="0">
                <a:cs typeface="Arial" panose="020B0604020202020204" pitchFamily="34" charset="0"/>
              </a:rPr>
              <a:t>Peace is not achieved by exalting and extolling sin.</a:t>
            </a:r>
          </a:p>
          <a:p>
            <a:pPr hangingPunct="0"/>
            <a:r>
              <a:rPr lang="en-US" dirty="0">
                <a:cs typeface="Arial" panose="020B0604020202020204" pitchFamily="34" charset="0"/>
              </a:rPr>
              <a:t>No comfort in anger. Proverbs 13:15</a:t>
            </a:r>
          </a:p>
          <a:p>
            <a:pPr hangingPunct="0"/>
            <a:r>
              <a:rPr lang="en-US" dirty="0">
                <a:cs typeface="Arial" panose="020B0604020202020204" pitchFamily="34" charset="0"/>
              </a:rPr>
              <a:t>Bad-tempered, angry leaders do great harm and are not great in God’s sight. Ecclesiastes 10:16-17</a:t>
            </a: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7"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7"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6AC892-ABA6-C1C1-DB89-1C9EF16C67B6}"/>
              </a:ext>
            </a:extLst>
          </p:cNvPr>
          <p:cNvSpPr>
            <a:spLocks noGrp="1"/>
          </p:cNvSpPr>
          <p:nvPr>
            <p:ph idx="1"/>
          </p:nvPr>
        </p:nvSpPr>
        <p:spPr>
          <a:xfrm>
            <a:off x="457200" y="1946275"/>
            <a:ext cx="8229600" cy="2419124"/>
          </a:xfrm>
        </p:spPr>
        <p:txBody>
          <a:bodyPr>
            <a:spAutoFit/>
          </a:bodyPr>
          <a:lstStyle/>
          <a:p>
            <a:pPr marL="0" indent="0">
              <a:buNone/>
            </a:pPr>
            <a:r>
              <a:rPr lang="en-US" sz="2800" dirty="0"/>
              <a:t>Psalms 37:9, </a:t>
            </a:r>
            <a:r>
              <a:rPr lang="en-US" sz="2800" i="1" dirty="0"/>
              <a:t>“For evil-doers shall be cut off; but those that wait for Jehovah, they shall inherit the land.”</a:t>
            </a:r>
          </a:p>
          <a:p>
            <a:r>
              <a:rPr lang="en-US" sz="2800" dirty="0"/>
              <a:t>If we become angry and do evil (verse 8), we</a:t>
            </a:r>
          </a:p>
          <a:p>
            <a:pPr marL="0" indent="0">
              <a:buNone/>
            </a:pPr>
            <a:r>
              <a:rPr lang="en-US" sz="2800" dirty="0"/>
              <a:t>ourselves have become evildoers and subject to the consequences.</a:t>
            </a:r>
          </a:p>
        </p:txBody>
      </p:sp>
      <p:sp>
        <p:nvSpPr>
          <p:cNvPr id="4" name="Slide Number Placeholder 3">
            <a:extLst>
              <a:ext uri="{FF2B5EF4-FFF2-40B4-BE49-F238E27FC236}">
                <a16:creationId xmlns:a16="http://schemas.microsoft.com/office/drawing/2014/main" id="{C89A5D73-4408-6CDD-75AC-0491AF78D8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Title 1">
            <a:extLst>
              <a:ext uri="{FF2B5EF4-FFF2-40B4-BE49-F238E27FC236}">
                <a16:creationId xmlns:a16="http://schemas.microsoft.com/office/drawing/2014/main" id="{8B762F14-5A17-6FA6-433F-084F30005719}"/>
              </a:ext>
            </a:extLst>
          </p:cNvPr>
          <p:cNvSpPr>
            <a:spLocks noGrp="1"/>
          </p:cNvSpPr>
          <p:nvPr>
            <p:ph type="title"/>
          </p:nvPr>
        </p:nvSpPr>
        <p:spPr>
          <a:xfrm>
            <a:off x="84841" y="802113"/>
            <a:ext cx="8983745" cy="677108"/>
          </a:xfrm>
        </p:spPr>
        <p:txBody>
          <a:bodyPr wrap="square">
            <a:spAutoFit/>
          </a:bodyPr>
          <a:lstStyle/>
          <a:p>
            <a:r>
              <a:rPr lang="en-US" sz="3800" dirty="0">
                <a:solidFill>
                  <a:schemeClr val="tx1"/>
                </a:solidFill>
              </a:rPr>
              <a:t>Security Of Those Who Trust In The Lord …</a:t>
            </a:r>
          </a:p>
        </p:txBody>
      </p:sp>
    </p:spTree>
    <p:extLst>
      <p:ext uri="{BB962C8B-B14F-4D97-AF65-F5344CB8AC3E}">
        <p14:creationId xmlns:p14="http://schemas.microsoft.com/office/powerpoint/2010/main" val="2676387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4ECF54-DD10-9F78-E1FF-BD549CD6CD63}"/>
              </a:ext>
            </a:extLst>
          </p:cNvPr>
          <p:cNvSpPr>
            <a:spLocks noGrp="1"/>
          </p:cNvSpPr>
          <p:nvPr>
            <p:ph idx="1"/>
          </p:nvPr>
        </p:nvSpPr>
        <p:spPr>
          <a:xfrm>
            <a:off x="457200" y="1828801"/>
            <a:ext cx="8229600" cy="3453253"/>
          </a:xfrm>
        </p:spPr>
        <p:txBody>
          <a:bodyPr>
            <a:spAutoFit/>
          </a:bodyPr>
          <a:lstStyle/>
          <a:p>
            <a:pPr marL="0" indent="0">
              <a:buNone/>
            </a:pPr>
            <a:r>
              <a:rPr lang="en-US" sz="2800" dirty="0"/>
              <a:t>Psalms 37:10-11, </a:t>
            </a:r>
            <a:r>
              <a:rPr lang="en-US" sz="2800" i="1" dirty="0"/>
              <a:t>“For yet a little while, and the wicked shall not be: yea, thou shalt diligently consider his place, and he shall not be.”</a:t>
            </a:r>
          </a:p>
          <a:p>
            <a:pPr marL="0" indent="0">
              <a:buNone/>
            </a:pPr>
            <a:r>
              <a:rPr lang="en-US" dirty="0"/>
              <a:t>Note: The suffering is for </a:t>
            </a:r>
            <a:r>
              <a:rPr lang="en-US" i="1" dirty="0"/>
              <a:t>“a little season”</a:t>
            </a:r>
            <a:r>
              <a:rPr lang="en-US" dirty="0"/>
              <a:t> (Revelation 6:11); and when the wicked man prospers (verse 7), it is also only for a little while.</a:t>
            </a:r>
          </a:p>
        </p:txBody>
      </p:sp>
      <p:sp>
        <p:nvSpPr>
          <p:cNvPr id="4" name="Slide Number Placeholder 3">
            <a:extLst>
              <a:ext uri="{FF2B5EF4-FFF2-40B4-BE49-F238E27FC236}">
                <a16:creationId xmlns:a16="http://schemas.microsoft.com/office/drawing/2014/main" id="{8DF16CC5-A204-5B88-8A9C-4EF07B6D3BDB}"/>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Title 1">
            <a:extLst>
              <a:ext uri="{FF2B5EF4-FFF2-40B4-BE49-F238E27FC236}">
                <a16:creationId xmlns:a16="http://schemas.microsoft.com/office/drawing/2014/main" id="{C86258EC-074B-BDEA-51C2-0B285333FD18}"/>
              </a:ext>
            </a:extLst>
          </p:cNvPr>
          <p:cNvSpPr>
            <a:spLocks noGrp="1"/>
          </p:cNvSpPr>
          <p:nvPr>
            <p:ph type="title"/>
          </p:nvPr>
        </p:nvSpPr>
        <p:spPr>
          <a:xfrm>
            <a:off x="84841" y="802113"/>
            <a:ext cx="8983745" cy="677108"/>
          </a:xfrm>
        </p:spPr>
        <p:txBody>
          <a:bodyPr wrap="square">
            <a:spAutoFit/>
          </a:bodyPr>
          <a:lstStyle/>
          <a:p>
            <a:r>
              <a:rPr lang="en-US" sz="3800" dirty="0">
                <a:solidFill>
                  <a:schemeClr val="tx1"/>
                </a:solidFill>
              </a:rPr>
              <a:t>Security Of Those Who Trust In The Lord …</a:t>
            </a:r>
          </a:p>
        </p:txBody>
      </p:sp>
    </p:spTree>
    <p:extLst>
      <p:ext uri="{BB962C8B-B14F-4D97-AF65-F5344CB8AC3E}">
        <p14:creationId xmlns:p14="http://schemas.microsoft.com/office/powerpoint/2010/main" val="3602463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4ECF54-DD10-9F78-E1FF-BD549CD6CD63}"/>
              </a:ext>
            </a:extLst>
          </p:cNvPr>
          <p:cNvSpPr>
            <a:spLocks noGrp="1"/>
          </p:cNvSpPr>
          <p:nvPr>
            <p:ph idx="1"/>
          </p:nvPr>
        </p:nvSpPr>
        <p:spPr>
          <a:xfrm>
            <a:off x="84841" y="1828800"/>
            <a:ext cx="8983745" cy="4105739"/>
          </a:xfrm>
        </p:spPr>
        <p:txBody>
          <a:bodyPr wrap="square">
            <a:spAutoFit/>
          </a:bodyPr>
          <a:lstStyle/>
          <a:p>
            <a:pPr marL="0" indent="0">
              <a:buNone/>
            </a:pPr>
            <a:r>
              <a:rPr lang="en-US" sz="2800" dirty="0"/>
              <a:t>Psalms 37:11, </a:t>
            </a:r>
            <a:r>
              <a:rPr lang="en-US" sz="2800" i="1" dirty="0"/>
              <a:t>“But the meek shall inherit the land, and shall delight themselves in the abundance of peace.”</a:t>
            </a:r>
          </a:p>
          <a:p>
            <a:r>
              <a:rPr lang="en-US" i="1" dirty="0"/>
              <a:t>“Peace”</a:t>
            </a:r>
            <a:r>
              <a:rPr lang="en-US" dirty="0"/>
              <a:t> (cf. Matthew 5:5; Psalms 119:165)</a:t>
            </a:r>
          </a:p>
          <a:p>
            <a:r>
              <a:rPr lang="en-US" dirty="0"/>
              <a:t>The spiritual descendants of Abraham today are promised an even greater inheritance</a:t>
            </a:r>
            <a:br>
              <a:rPr lang="en-US" dirty="0"/>
            </a:br>
            <a:r>
              <a:rPr lang="en-US" dirty="0"/>
              <a:t>(Galatians 3:29; 4:7, 28; Romans 4:13-17) and an even greater peace (Romans 5:1;</a:t>
            </a:r>
            <a:br>
              <a:rPr lang="en-US" dirty="0"/>
            </a:br>
            <a:r>
              <a:rPr lang="en-US" dirty="0"/>
              <a:t>Ephesians 2:14-17).</a:t>
            </a:r>
          </a:p>
        </p:txBody>
      </p:sp>
      <p:sp>
        <p:nvSpPr>
          <p:cNvPr id="4" name="Slide Number Placeholder 3">
            <a:extLst>
              <a:ext uri="{FF2B5EF4-FFF2-40B4-BE49-F238E27FC236}">
                <a16:creationId xmlns:a16="http://schemas.microsoft.com/office/drawing/2014/main" id="{8DF16CC5-A204-5B88-8A9C-4EF07B6D3BDB}"/>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Title 1">
            <a:extLst>
              <a:ext uri="{FF2B5EF4-FFF2-40B4-BE49-F238E27FC236}">
                <a16:creationId xmlns:a16="http://schemas.microsoft.com/office/drawing/2014/main" id="{D0CB46EF-CB16-683A-F071-C0C3EBDC2984}"/>
              </a:ext>
            </a:extLst>
          </p:cNvPr>
          <p:cNvSpPr>
            <a:spLocks noGrp="1"/>
          </p:cNvSpPr>
          <p:nvPr>
            <p:ph type="title"/>
          </p:nvPr>
        </p:nvSpPr>
        <p:spPr>
          <a:xfrm>
            <a:off x="84841" y="802113"/>
            <a:ext cx="8983745" cy="677108"/>
          </a:xfrm>
        </p:spPr>
        <p:txBody>
          <a:bodyPr wrap="square">
            <a:spAutoFit/>
          </a:bodyPr>
          <a:lstStyle/>
          <a:p>
            <a:r>
              <a:rPr lang="en-US" sz="3800" dirty="0">
                <a:solidFill>
                  <a:schemeClr val="tx1"/>
                </a:solidFill>
              </a:rPr>
              <a:t>Security Of Those Who Trust In The Lord …</a:t>
            </a:r>
          </a:p>
        </p:txBody>
      </p:sp>
    </p:spTree>
    <p:extLst>
      <p:ext uri="{BB962C8B-B14F-4D97-AF65-F5344CB8AC3E}">
        <p14:creationId xmlns:p14="http://schemas.microsoft.com/office/powerpoint/2010/main" val="2517179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116E5-E042-6A7C-E356-8E568222242C}"/>
              </a:ext>
            </a:extLst>
          </p:cNvPr>
          <p:cNvSpPr>
            <a:spLocks noGrp="1"/>
          </p:cNvSpPr>
          <p:nvPr>
            <p:ph idx="1"/>
          </p:nvPr>
        </p:nvSpPr>
        <p:spPr>
          <a:xfrm>
            <a:off x="84841" y="1811337"/>
            <a:ext cx="8983745" cy="5001369"/>
          </a:xfrm>
        </p:spPr>
        <p:txBody>
          <a:bodyPr wrap="square">
            <a:spAutoFit/>
          </a:bodyPr>
          <a:lstStyle/>
          <a:p>
            <a:pPr marL="0" indent="0">
              <a:spcBef>
                <a:spcPts val="0"/>
              </a:spcBef>
              <a:buNone/>
            </a:pPr>
            <a:r>
              <a:rPr lang="en-US" sz="2900" dirty="0"/>
              <a:t>Psalms 37:12-13, </a:t>
            </a:r>
            <a:r>
              <a:rPr lang="en-US" sz="2900" i="1" dirty="0"/>
              <a:t>“The wicked </a:t>
            </a:r>
            <a:r>
              <a:rPr lang="en-US" sz="2900" i="1" dirty="0" err="1"/>
              <a:t>plotteth</a:t>
            </a:r>
            <a:r>
              <a:rPr lang="en-US" sz="2900" i="1" dirty="0"/>
              <a:t> against the just, and </a:t>
            </a:r>
            <a:r>
              <a:rPr lang="en-US" sz="2900" i="1" dirty="0" err="1"/>
              <a:t>gnasheth</a:t>
            </a:r>
            <a:r>
              <a:rPr lang="en-US" sz="2900" i="1" dirty="0"/>
              <a:t> upon him with his teeth. The Lord will laugh at him; for he </a:t>
            </a:r>
            <a:r>
              <a:rPr lang="en-US" sz="2900" i="1" dirty="0" err="1"/>
              <a:t>seeth</a:t>
            </a:r>
            <a:r>
              <a:rPr lang="en-US" sz="2900" i="1" dirty="0"/>
              <a:t> that his day is coming.”</a:t>
            </a:r>
          </a:p>
          <a:p>
            <a:pPr>
              <a:spcBef>
                <a:spcPts val="0"/>
              </a:spcBef>
            </a:pPr>
            <a:r>
              <a:rPr lang="en-US" sz="2900" dirty="0"/>
              <a:t>The righteous suffer at the plotting of the wicked.</a:t>
            </a:r>
            <a:br>
              <a:rPr lang="en-US" sz="2900" dirty="0"/>
            </a:br>
            <a:r>
              <a:rPr lang="en-US" sz="2900" dirty="0"/>
              <a:t>(John 16:33; Psalms 31:13)</a:t>
            </a:r>
          </a:p>
          <a:p>
            <a:pPr>
              <a:spcBef>
                <a:spcPts val="0"/>
              </a:spcBef>
            </a:pPr>
            <a:r>
              <a:rPr lang="en-US" sz="2900" dirty="0"/>
              <a:t>However, the wicked person is no serious threat; the Lord will merely laugh at him. (cf. Psalms 2:4;</a:t>
            </a:r>
            <a:br>
              <a:rPr lang="en-US" sz="2900" dirty="0"/>
            </a:br>
            <a:r>
              <a:rPr lang="en-US" sz="2900" dirty="0"/>
              <a:t>Matthew 10:28; Ezekiel 21:25, 29; 18:32; 33:11)</a:t>
            </a:r>
          </a:p>
          <a:p>
            <a:pPr>
              <a:spcBef>
                <a:spcPts val="0"/>
              </a:spcBef>
            </a:pPr>
            <a:r>
              <a:rPr lang="en-US" sz="2900" dirty="0"/>
              <a:t>Good question: </a:t>
            </a:r>
            <a:r>
              <a:rPr lang="en-US" sz="2900" i="1" dirty="0"/>
              <a:t>“Who art thou, that thou shouldest be afraid of a man that shall die?” </a:t>
            </a:r>
            <a:r>
              <a:rPr lang="en-US" sz="2900" dirty="0"/>
              <a:t>(Isaiah 51:7-13;</a:t>
            </a:r>
            <a:br>
              <a:rPr lang="en-US" sz="2900" dirty="0"/>
            </a:br>
            <a:r>
              <a:rPr lang="en-US" sz="2900" dirty="0"/>
              <a:t>1 Peter 3:14; Philippians 1:28).</a:t>
            </a:r>
          </a:p>
        </p:txBody>
      </p:sp>
      <p:sp>
        <p:nvSpPr>
          <p:cNvPr id="4" name="Slide Number Placeholder 3">
            <a:extLst>
              <a:ext uri="{FF2B5EF4-FFF2-40B4-BE49-F238E27FC236}">
                <a16:creationId xmlns:a16="http://schemas.microsoft.com/office/drawing/2014/main" id="{7D2CD0C9-60D3-3ADB-CCCD-41193172280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7" name="Title 1">
            <a:extLst>
              <a:ext uri="{FF2B5EF4-FFF2-40B4-BE49-F238E27FC236}">
                <a16:creationId xmlns:a16="http://schemas.microsoft.com/office/drawing/2014/main" id="{C7F12F1C-152D-DB62-8ACE-DC2D9E54F502}"/>
              </a:ext>
            </a:extLst>
          </p:cNvPr>
          <p:cNvSpPr>
            <a:spLocks noGrp="1"/>
          </p:cNvSpPr>
          <p:nvPr>
            <p:ph type="title"/>
          </p:nvPr>
        </p:nvSpPr>
        <p:spPr>
          <a:xfrm>
            <a:off x="84841" y="802113"/>
            <a:ext cx="8983745" cy="677108"/>
          </a:xfrm>
        </p:spPr>
        <p:txBody>
          <a:bodyPr wrap="square">
            <a:spAutoFit/>
          </a:bodyPr>
          <a:lstStyle/>
          <a:p>
            <a:r>
              <a:rPr lang="en-US" sz="3800" dirty="0">
                <a:solidFill>
                  <a:schemeClr val="tx1"/>
                </a:solidFill>
              </a:rPr>
              <a:t>Security Of Those Who Trust In The Lord …</a:t>
            </a:r>
          </a:p>
        </p:txBody>
      </p:sp>
    </p:spTree>
    <p:extLst>
      <p:ext uri="{BB962C8B-B14F-4D97-AF65-F5344CB8AC3E}">
        <p14:creationId xmlns:p14="http://schemas.microsoft.com/office/powerpoint/2010/main" val="1297828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116E5-E042-6A7C-E356-8E568222242C}"/>
              </a:ext>
            </a:extLst>
          </p:cNvPr>
          <p:cNvSpPr>
            <a:spLocks noGrp="1"/>
          </p:cNvSpPr>
          <p:nvPr>
            <p:ph idx="1"/>
          </p:nvPr>
        </p:nvSpPr>
        <p:spPr>
          <a:xfrm>
            <a:off x="305602" y="1811337"/>
            <a:ext cx="8532796" cy="2246769"/>
          </a:xfrm>
        </p:spPr>
        <p:txBody>
          <a:bodyPr>
            <a:spAutoFit/>
          </a:bodyPr>
          <a:lstStyle/>
          <a:p>
            <a:pPr marL="0" indent="0">
              <a:buNone/>
            </a:pPr>
            <a:r>
              <a:rPr lang="en-US" sz="2800" dirty="0"/>
              <a:t>Psalms 37:14-15, </a:t>
            </a:r>
            <a:r>
              <a:rPr lang="en-US" sz="2800" i="1" dirty="0"/>
              <a:t>“The wicked have drawn out the sword, and have bent their bow, to cast down the poor and needy, to slay such as are upright in the way. Their sword shall enter into their own heart, and their bows shall be broken.”</a:t>
            </a:r>
          </a:p>
        </p:txBody>
      </p:sp>
      <p:sp>
        <p:nvSpPr>
          <p:cNvPr id="4" name="Slide Number Placeholder 3">
            <a:extLst>
              <a:ext uri="{FF2B5EF4-FFF2-40B4-BE49-F238E27FC236}">
                <a16:creationId xmlns:a16="http://schemas.microsoft.com/office/drawing/2014/main" id="{7D2CD0C9-60D3-3ADB-CCCD-41193172280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Title 1">
            <a:extLst>
              <a:ext uri="{FF2B5EF4-FFF2-40B4-BE49-F238E27FC236}">
                <a16:creationId xmlns:a16="http://schemas.microsoft.com/office/drawing/2014/main" id="{10FA2D34-721E-AA9D-6C25-F8E5ED3FBF79}"/>
              </a:ext>
            </a:extLst>
          </p:cNvPr>
          <p:cNvSpPr>
            <a:spLocks noGrp="1"/>
          </p:cNvSpPr>
          <p:nvPr>
            <p:ph type="title"/>
          </p:nvPr>
        </p:nvSpPr>
        <p:spPr>
          <a:xfrm>
            <a:off x="84841" y="802113"/>
            <a:ext cx="8983745" cy="677108"/>
          </a:xfrm>
        </p:spPr>
        <p:txBody>
          <a:bodyPr wrap="square">
            <a:spAutoFit/>
          </a:bodyPr>
          <a:lstStyle/>
          <a:p>
            <a:r>
              <a:rPr lang="en-US" sz="3800" dirty="0">
                <a:solidFill>
                  <a:schemeClr val="tx1"/>
                </a:solidFill>
              </a:rPr>
              <a:t>Security Of Those Who Trust In The Lord …</a:t>
            </a:r>
          </a:p>
        </p:txBody>
      </p:sp>
    </p:spTree>
    <p:extLst>
      <p:ext uri="{BB962C8B-B14F-4D97-AF65-F5344CB8AC3E}">
        <p14:creationId xmlns:p14="http://schemas.microsoft.com/office/powerpoint/2010/main" val="1002097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2250"/>
            <a:ext cx="8229600" cy="1446550"/>
          </a:xfrm>
        </p:spPr>
        <p:txBody>
          <a:bodyPr>
            <a:spAutoFit/>
          </a:bodyPr>
          <a:lstStyle/>
          <a:p>
            <a:r>
              <a:rPr lang="en-US" dirty="0">
                <a:solidFill>
                  <a:schemeClr val="tx1"/>
                </a:solidFill>
              </a:rPr>
              <a:t>It is acknowledged the harm that the evildoer accomplishes …</a:t>
            </a:r>
          </a:p>
        </p:txBody>
      </p:sp>
      <p:sp>
        <p:nvSpPr>
          <p:cNvPr id="3" name="Content Placeholder 2"/>
          <p:cNvSpPr>
            <a:spLocks noGrp="1"/>
          </p:cNvSpPr>
          <p:nvPr>
            <p:ph idx="1"/>
          </p:nvPr>
        </p:nvSpPr>
        <p:spPr>
          <a:xfrm>
            <a:off x="84841" y="1762811"/>
            <a:ext cx="8983745" cy="5170646"/>
          </a:xfrm>
        </p:spPr>
        <p:txBody>
          <a:bodyPr wrap="square">
            <a:spAutoFit/>
          </a:bodyPr>
          <a:lstStyle/>
          <a:p>
            <a:pPr marL="0" indent="0">
              <a:spcBef>
                <a:spcPts val="0"/>
              </a:spcBef>
              <a:buNone/>
            </a:pPr>
            <a:r>
              <a:rPr lang="en-US" sz="3000" i="1" dirty="0"/>
              <a:t>“He that is upright in the way is an abomination to the wicked”</a:t>
            </a:r>
            <a:r>
              <a:rPr lang="en-US" sz="3000" dirty="0"/>
              <a:t> (Proverbs 29:27, 10).</a:t>
            </a:r>
          </a:p>
          <a:p>
            <a:pPr>
              <a:spcBef>
                <a:spcPts val="0"/>
              </a:spcBef>
            </a:pPr>
            <a:r>
              <a:rPr lang="en-US" sz="3000" dirty="0"/>
              <a:t>Cain killed his brother because of envy. Genesis 4:6; 1 John 3:11-12</a:t>
            </a:r>
          </a:p>
          <a:p>
            <a:pPr>
              <a:spcBef>
                <a:spcPts val="0"/>
              </a:spcBef>
            </a:pPr>
            <a:r>
              <a:rPr lang="en-US" sz="3000" dirty="0"/>
              <a:t>Saul repeatedly tried to kill David, although he admitted that David was more righteous than himself (1 Samuel 24:11, 17).</a:t>
            </a:r>
          </a:p>
          <a:p>
            <a:pPr>
              <a:spcBef>
                <a:spcPts val="0"/>
              </a:spcBef>
            </a:pPr>
            <a:r>
              <a:rPr lang="en-US" sz="3000" dirty="0"/>
              <a:t>Haman sought to kill ALL the Jews because Mordecai refused to bow before him. Esther 3:6</a:t>
            </a:r>
          </a:p>
          <a:p>
            <a:pPr>
              <a:spcBef>
                <a:spcPts val="0"/>
              </a:spcBef>
            </a:pPr>
            <a:r>
              <a:rPr lang="en-US" sz="3000" dirty="0"/>
              <a:t>The people of Jesus’ day became </a:t>
            </a:r>
            <a:r>
              <a:rPr lang="en-US" sz="3000" i="1" dirty="0"/>
              <a:t>“betrayers and murderers”</a:t>
            </a:r>
            <a:r>
              <a:rPr lang="en-US" sz="3000" dirty="0"/>
              <a:t> of the Righteous One (Acts 7:52).</a:t>
            </a:r>
          </a:p>
        </p:txBody>
      </p:sp>
    </p:spTree>
    <p:extLst>
      <p:ext uri="{BB962C8B-B14F-4D97-AF65-F5344CB8AC3E}">
        <p14:creationId xmlns:p14="http://schemas.microsoft.com/office/powerpoint/2010/main" val="3054875749"/>
      </p:ext>
    </p:extLst>
  </p:cSld>
  <p:clrMapOvr>
    <a:masterClrMapping/>
  </p:clrMapOvr>
</p:sld>
</file>

<file path=ppt/theme/theme1.xml><?xml version="1.0" encoding="utf-8"?>
<a:theme xmlns:a="http://schemas.openxmlformats.org/drawingml/2006/main" name="Quadrant design template">
  <a:themeElements>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Office Theme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Office Theme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Office Theme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Office Theme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Office Theme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115</TotalTime>
  <Words>1037</Words>
  <Application>Microsoft Office PowerPoint</Application>
  <PresentationFormat>On-screen Show (4:3)</PresentationFormat>
  <Paragraphs>73</Paragraphs>
  <Slides>12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Segoe UI</vt:lpstr>
      <vt:lpstr>Segoe UI Semibold</vt:lpstr>
      <vt:lpstr>Times New Roman</vt:lpstr>
      <vt:lpstr>Wingdings</vt:lpstr>
      <vt:lpstr>Quadrant design template</vt:lpstr>
      <vt:lpstr>Security Of Those Who Trust In The Lord …</vt:lpstr>
      <vt:lpstr>Summary … Let God take care of it. </vt:lpstr>
      <vt:lpstr>God: A Very Present Help Psalms 46</vt:lpstr>
      <vt:lpstr>Security Of Those Who Trust In The Lord …</vt:lpstr>
      <vt:lpstr>Security Of Those Who Trust In The Lord …</vt:lpstr>
      <vt:lpstr>Security Of Those Who Trust In The Lord …</vt:lpstr>
      <vt:lpstr>Security Of Those Who Trust In The Lord …</vt:lpstr>
      <vt:lpstr>Security Of Those Who Trust In The Lord …</vt:lpstr>
      <vt:lpstr>It is acknowledged the harm that the evildoer accomplishes …</vt:lpstr>
      <vt:lpstr>However, the evildoer is punished.</vt:lpstr>
      <vt:lpstr>Security Of Those Who Trust In The Lord …</vt:lpstr>
      <vt:lpstr>Security Of Those Who Trust In The Lord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(12-11-22)</dc:title>
  <dc:creator>Micky Galloway</dc:creator>
  <cp:lastModifiedBy>Richard Lidh</cp:lastModifiedBy>
  <cp:revision>14</cp:revision>
  <cp:lastPrinted>2022-12-11T22:40:54Z</cp:lastPrinted>
  <dcterms:created xsi:type="dcterms:W3CDTF">2022-12-11T14:06:38Z</dcterms:created>
  <dcterms:modified xsi:type="dcterms:W3CDTF">2022-12-11T22:45:29Z</dcterms:modified>
</cp:coreProperties>
</file>